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57" r:id="rId3"/>
    <p:sldId id="278" r:id="rId4"/>
    <p:sldId id="258" r:id="rId5"/>
    <p:sldId id="282" r:id="rId6"/>
    <p:sldId id="262" r:id="rId7"/>
    <p:sldId id="263" r:id="rId8"/>
    <p:sldId id="271" r:id="rId9"/>
    <p:sldId id="279" r:id="rId10"/>
    <p:sldId id="280" r:id="rId11"/>
    <p:sldId id="264" r:id="rId12"/>
    <p:sldId id="266" r:id="rId13"/>
    <p:sldId id="283" r:id="rId14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>
      <p:cViewPr varScale="1">
        <p:scale>
          <a:sx n="69" d="100"/>
          <a:sy n="69" d="100"/>
        </p:scale>
        <p:origin x="1224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28" name="Symbol zastępczy daty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D5A93EF-E54B-4DC0-9F8C-C4E1FB2BFE32}" type="datetimeFigureOut">
              <a:rPr lang="pl-PL" smtClean="0"/>
              <a:t>22.02.2021</a:t>
            </a:fld>
            <a:endParaRPr lang="pl-PL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pl-PL"/>
          </a:p>
        </p:txBody>
      </p:sp>
      <p:sp>
        <p:nvSpPr>
          <p:cNvPr id="10" name="Prostokąt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Prostokąt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Prostokąt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Łącznik prosty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Łącznik prosty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Łącznik prosty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Łącznik prosty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Łącznik prosty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Łącznik prosty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Prostokąt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E05D982-DDDB-4BFE-BD1E-C3D3D1FD3AA7}" type="slidenum">
              <a:rPr lang="pl-PL" smtClean="0"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93EF-E54B-4DC0-9F8C-C4E1FB2BFE32}" type="datetimeFigureOut">
              <a:rPr lang="pl-PL" smtClean="0"/>
              <a:t>22.02.2021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5D982-DDDB-4BFE-BD1E-C3D3D1FD3AA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93EF-E54B-4DC0-9F8C-C4E1FB2BFE32}" type="datetimeFigureOut">
              <a:rPr lang="pl-PL" smtClean="0"/>
              <a:t>22.02.2021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5D982-DDDB-4BFE-BD1E-C3D3D1FD3AA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8" name="Symbol zastępczy zawartości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D5A93EF-E54B-4DC0-9F8C-C4E1FB2BFE32}" type="datetimeFigureOut">
              <a:rPr lang="pl-PL" smtClean="0"/>
              <a:t>22.02.2021</a:t>
            </a:fld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E05D982-DDDB-4BFE-BD1E-C3D3D1FD3AA7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D5A93EF-E54B-4DC0-9F8C-C4E1FB2BFE32}" type="datetimeFigureOut">
              <a:rPr lang="pl-PL" smtClean="0"/>
              <a:t>22.02.2021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pl-PL"/>
          </a:p>
        </p:txBody>
      </p:sp>
      <p:sp>
        <p:nvSpPr>
          <p:cNvPr id="9" name="Prostokąt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ostokąt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ostokąt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Łącznik prosty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Łącznik prosty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Łącznik prosty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Łącznik prosty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Łącznik prosty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rostokąt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Łącznik prosty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E05D982-DDDB-4BFE-BD1E-C3D3D1FD3AA7}" type="slidenum">
              <a:rPr lang="pl-PL" smtClean="0"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93EF-E54B-4DC0-9F8C-C4E1FB2BFE32}" type="datetimeFigureOut">
              <a:rPr lang="pl-PL" smtClean="0"/>
              <a:t>22.02.2021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5D982-DDDB-4BFE-BD1E-C3D3D1FD3AA7}" type="slidenum">
              <a:rPr lang="pl-PL" smtClean="0"/>
              <a:t>‹#›</a:t>
            </a:fld>
            <a:endParaRPr lang="pl-PL"/>
          </a:p>
        </p:txBody>
      </p:sp>
      <p:sp>
        <p:nvSpPr>
          <p:cNvPr id="9" name="Symbol zastępczy zawartości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93EF-E54B-4DC0-9F8C-C4E1FB2BFE32}" type="datetimeFigureOut">
              <a:rPr lang="pl-PL" smtClean="0"/>
              <a:t>22.02.2021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5D982-DDDB-4BFE-BD1E-C3D3D1FD3AA7}" type="slidenum">
              <a:rPr lang="pl-PL" smtClean="0"/>
              <a:t>‹#›</a:t>
            </a:fld>
            <a:endParaRPr lang="pl-PL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14" name="Symbol zastępczy tekstu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D5A93EF-E54B-4DC0-9F8C-C4E1FB2BFE32}" type="datetimeFigureOut">
              <a:rPr lang="pl-PL" smtClean="0"/>
              <a:t>22.02.2021</a:t>
            </a:fld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E05D982-DDDB-4BFE-BD1E-C3D3D1FD3AA7}" type="slidenum">
              <a:rPr lang="pl-PL" smtClean="0"/>
              <a:t>‹#›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93EF-E54B-4DC0-9F8C-C4E1FB2BFE32}" type="datetimeFigureOut">
              <a:rPr lang="pl-PL" smtClean="0"/>
              <a:t>22.02.2021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5D982-DDDB-4BFE-BD1E-C3D3D1FD3AA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Łącznik prosty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8" name="Łącznik prosty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Łącznik prosty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Łącznik prosty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rostokąt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Łącznik prosty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Symbol zastępczy zawartości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21" name="Symbol zastępczy daty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D5A93EF-E54B-4DC0-9F8C-C4E1FB2BFE32}" type="datetimeFigureOut">
              <a:rPr lang="pl-PL" smtClean="0"/>
              <a:t>22.02.2021</a:t>
            </a:fld>
            <a:endParaRPr lang="pl-PL"/>
          </a:p>
        </p:txBody>
      </p:sp>
      <p:sp>
        <p:nvSpPr>
          <p:cNvPr id="22" name="Symbol zastępczy numeru slajd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E05D982-DDDB-4BFE-BD1E-C3D3D1FD3AA7}" type="slidenum">
              <a:rPr lang="pl-PL" smtClean="0"/>
              <a:t>‹#›</a:t>
            </a:fld>
            <a:endParaRPr lang="pl-PL"/>
          </a:p>
        </p:txBody>
      </p:sp>
      <p:sp>
        <p:nvSpPr>
          <p:cNvPr id="23" name="Symbol zastępczy stopki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Łącznik prosty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10" name="Łącznik prosty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Prostokąt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Łącznik prosty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Łącznik prosty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Łącznik prosty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Symbol zastępczy daty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D5A93EF-E54B-4DC0-9F8C-C4E1FB2BFE32}" type="datetimeFigureOut">
              <a:rPr lang="pl-PL" smtClean="0"/>
              <a:t>22.02.2021</a:t>
            </a:fld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E05D982-DDDB-4BFE-BD1E-C3D3D1FD3AA7}" type="slidenum">
              <a:rPr lang="pl-PL" smtClean="0"/>
              <a:t>‹#›</a:t>
            </a:fld>
            <a:endParaRPr lang="pl-PL"/>
          </a:p>
        </p:txBody>
      </p:sp>
      <p:sp>
        <p:nvSpPr>
          <p:cNvPr id="21" name="Symbol zastępczy stopki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Łącznik prosty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D5A93EF-E54B-4DC0-9F8C-C4E1FB2BFE32}" type="datetimeFigureOut">
              <a:rPr lang="pl-PL" smtClean="0"/>
              <a:t>22.02.2021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Łącznik prosty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Łącznik prosty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Prostokąt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Łącznik prosty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E05D982-DDDB-4BFE-BD1E-C3D3D1FD3AA7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oke.wroc.pl/" TargetMode="External"/><Relationship Id="rId2" Type="http://schemas.openxmlformats.org/officeDocument/2006/relationships/hyperlink" Target="https://www.cke.edu.pl/egzamin-gimnazjalny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286000" y="2636912"/>
            <a:ext cx="6172200" cy="1944216"/>
          </a:xfrm>
        </p:spPr>
        <p:txBody>
          <a:bodyPr>
            <a:normAutofit/>
          </a:bodyPr>
          <a:lstStyle/>
          <a:p>
            <a:pPr algn="ctr"/>
            <a:r>
              <a:rPr lang="pl-PL" dirty="0" smtClean="0"/>
              <a:t>PRAKTYCZNY PRZEWODNIK DLA RODZICÓW I NIE TYLKO</a:t>
            </a:r>
            <a:br>
              <a:rPr lang="pl-PL" dirty="0" smtClean="0"/>
            </a:br>
            <a:r>
              <a:rPr lang="pl-PL" dirty="0" smtClean="0"/>
              <a:t>2020/2021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979712" y="5003322"/>
            <a:ext cx="7056784" cy="1371600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endParaRPr lang="pl-PL" dirty="0" smtClean="0"/>
          </a:p>
          <a:p>
            <a:pPr marL="342900" indent="-342900" algn="ctr">
              <a:buFont typeface="+mj-lt"/>
              <a:buAutoNum type="arabicPeriod"/>
            </a:pPr>
            <a:r>
              <a:rPr lang="pl-PL" dirty="0" smtClean="0"/>
              <a:t>EGZAMIN ÓSMOKLASISTY 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l-PL" b="1" dirty="0">
                <a:solidFill>
                  <a:schemeClr val="tx1"/>
                </a:solidFill>
              </a:rPr>
              <a:t>Arkusz egzaminacyjny do egzaminu ósmoklasisty z języka </a:t>
            </a:r>
            <a:r>
              <a:rPr lang="pl-PL" b="1" dirty="0" smtClean="0">
                <a:solidFill>
                  <a:schemeClr val="tx1"/>
                </a:solidFill>
              </a:rPr>
              <a:t>polskiego, matematyki i </a:t>
            </a:r>
            <a:r>
              <a:rPr lang="pl-PL" b="1" dirty="0">
                <a:solidFill>
                  <a:schemeClr val="tx1"/>
                </a:solidFill>
              </a:rPr>
              <a:t>języka obcego nowożytnego–schemat</a:t>
            </a: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57200" y="1844824"/>
            <a:ext cx="7467600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958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 smtClean="0">
                <a:latin typeface="+mn-lt"/>
              </a:rPr>
              <a:t>Co wolno, a czego nie wolno na egzaminie?</a:t>
            </a:r>
            <a:endParaRPr lang="pl-PL" b="1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95536" y="1484784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sz="25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Dozwolone</a:t>
            </a:r>
          </a:p>
          <a:p>
            <a:r>
              <a:rPr lang="pl-PL" sz="1800" dirty="0" smtClean="0"/>
              <a:t>zgłaszanie wszelkich nieprawidłowości związanych z arkuszami egzaminacyjnymi</a:t>
            </a:r>
          </a:p>
          <a:p>
            <a:r>
              <a:rPr lang="pl-PL" sz="1800" dirty="0" smtClean="0"/>
              <a:t>wyjście z sali, jeżeli będzie taka konieczność, ale po uzyskaniu zgody osób  nadzorujących egzamin </a:t>
            </a:r>
          </a:p>
          <a:p>
            <a:r>
              <a:rPr lang="pl-PL" sz="1800" dirty="0" smtClean="0"/>
              <a:t>posiadanie ze sobą lekarstw lub niezbędnych urządzeń, jeżeli jest się chorym i  jeżeli zgłosiło się wcześniej taką konieczność</a:t>
            </a:r>
          </a:p>
          <a:p>
            <a:pPr>
              <a:buNone/>
            </a:pPr>
            <a:r>
              <a:rPr lang="pl-PL" sz="25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Zakazane</a:t>
            </a:r>
          </a:p>
          <a:p>
            <a:r>
              <a:rPr lang="pl-PL" sz="1800" dirty="0" smtClean="0"/>
              <a:t> ściąganie </a:t>
            </a:r>
            <a:endParaRPr lang="pl-PL" sz="1800" dirty="0"/>
          </a:p>
          <a:p>
            <a:r>
              <a:rPr lang="pl-PL" sz="1800" dirty="0"/>
              <a:t> zakłócanie spokoju </a:t>
            </a:r>
          </a:p>
          <a:p>
            <a:r>
              <a:rPr lang="pl-PL" sz="1800" dirty="0"/>
              <a:t> wniesienie na salę telefonu komórkowego, odtwarzacza mp3, smartwatcha itd. </a:t>
            </a:r>
          </a:p>
          <a:p>
            <a:r>
              <a:rPr lang="pl-PL" sz="1800" dirty="0" smtClean="0"/>
              <a:t> komentowanie </a:t>
            </a:r>
            <a:r>
              <a:rPr lang="pl-PL" sz="1800" dirty="0"/>
              <a:t>treści zadań i poleceń </a:t>
            </a:r>
          </a:p>
          <a:p>
            <a:r>
              <a:rPr lang="pl-PL" sz="1800" dirty="0"/>
              <a:t> proszenie nauczycieli o wyjaśnienie polecenia</a:t>
            </a:r>
          </a:p>
          <a:p>
            <a:endParaRPr lang="pl-PL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>
                <a:latin typeface="+mn-lt"/>
              </a:rPr>
              <a:t>Wyniki i zaświadczenia</a:t>
            </a:r>
            <a:br>
              <a:rPr lang="pl-PL" b="1" dirty="0">
                <a:latin typeface="+mn-lt"/>
              </a:rPr>
            </a:br>
            <a:endParaRPr lang="pl-PL" b="1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395536" y="1556792"/>
            <a:ext cx="7848872" cy="4873752"/>
          </a:xfrm>
        </p:spPr>
        <p:txBody>
          <a:bodyPr>
            <a:noAutofit/>
          </a:bodyPr>
          <a:lstStyle/>
          <a:p>
            <a:r>
              <a:rPr lang="pl-PL" sz="2500" dirty="0" smtClean="0"/>
              <a:t> </a:t>
            </a:r>
            <a:r>
              <a:rPr lang="pl-PL" sz="2500" dirty="0"/>
              <a:t>K</a:t>
            </a:r>
            <a:r>
              <a:rPr lang="pl-PL" sz="2500" dirty="0" smtClean="0"/>
              <a:t>ażdy </a:t>
            </a:r>
            <a:r>
              <a:rPr lang="pl-PL" sz="2500" dirty="0"/>
              <a:t>uczeń otrzyma zaświadczenie o szczegółowych ‎wynikach egzaminu </a:t>
            </a:r>
            <a:r>
              <a:rPr lang="pl-PL" sz="2500" smtClean="0"/>
              <a:t>ósmoklasisty</a:t>
            </a:r>
            <a:r>
              <a:rPr lang="pl-PL" sz="2500" b="1" smtClean="0"/>
              <a:t>-do 9 lipca 2021 r.</a:t>
            </a:r>
            <a:r>
              <a:rPr lang="pl-PL" sz="2500" smtClean="0"/>
              <a:t> </a:t>
            </a:r>
            <a:r>
              <a:rPr lang="pl-PL" sz="2500" dirty="0"/>
              <a:t>Na zaświadczeniu podany będzie wynik procentowy oraz wynik </a:t>
            </a:r>
            <a:r>
              <a:rPr lang="pl-PL" sz="2500" dirty="0" smtClean="0"/>
              <a:t>w  </a:t>
            </a:r>
            <a:r>
              <a:rPr lang="pl-PL" sz="2500" dirty="0"/>
              <a:t>skali ‎centylowej dla egzaminu z każdego przedmiotu.</a:t>
            </a:r>
          </a:p>
          <a:p>
            <a:pPr algn="just"/>
            <a:r>
              <a:rPr lang="pl-PL" sz="2500" dirty="0"/>
              <a:t>Wynik procentowy to odsetek punktów (zaokrąglony do liczby całkowitej), które uczeń ‎zdobył za zadania </a:t>
            </a:r>
            <a:r>
              <a:rPr lang="pl-PL" sz="2500" dirty="0" smtClean="0"/>
              <a:t>    </a:t>
            </a:r>
          </a:p>
          <a:p>
            <a:pPr marL="0" indent="0" algn="just">
              <a:buNone/>
            </a:pPr>
            <a:r>
              <a:rPr lang="pl-PL" sz="2500" dirty="0" smtClean="0"/>
              <a:t>    z </a:t>
            </a:r>
            <a:r>
              <a:rPr lang="pl-PL" sz="2500" dirty="0"/>
              <a:t>danego przedmiotu. ‎</a:t>
            </a:r>
          </a:p>
          <a:p>
            <a:pPr algn="just"/>
            <a:r>
              <a:rPr lang="pl-PL" sz="2500" dirty="0"/>
              <a:t>Wynik centylowy to odsetek liczby ósmoklasistów (zaokrąglony do liczby całkowitej), którzy ‎uzyskali </a:t>
            </a:r>
            <a:endParaRPr lang="pl-PL" sz="2500" dirty="0" smtClean="0"/>
          </a:p>
          <a:p>
            <a:pPr marL="0" indent="0" algn="just">
              <a:buNone/>
            </a:pPr>
            <a:r>
              <a:rPr lang="pl-PL" sz="2500" dirty="0" smtClean="0"/>
              <a:t>   z </a:t>
            </a:r>
            <a:r>
              <a:rPr lang="pl-PL" sz="2500" dirty="0"/>
              <a:t>egzaminu z danego przedmiotu wynik taki sam lub </a:t>
            </a:r>
            <a:r>
              <a:rPr lang="pl-PL" sz="2500" dirty="0" smtClean="0"/>
              <a:t>                 niższy </a:t>
            </a:r>
            <a:r>
              <a:rPr lang="pl-PL" sz="2500" dirty="0"/>
              <a:t>niż zdający. </a:t>
            </a:r>
            <a:r>
              <a:rPr lang="pl-PL" sz="2500" dirty="0" smtClean="0"/>
              <a:t>‎</a:t>
            </a:r>
            <a:endParaRPr lang="pl-PL" sz="2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1143000"/>
          </a:xfrm>
        </p:spPr>
        <p:txBody>
          <a:bodyPr/>
          <a:lstStyle/>
          <a:p>
            <a:pPr algn="ctr"/>
            <a:r>
              <a:rPr lang="pl-PL" sz="4000" b="1" dirty="0"/>
              <a:t>PRZYDATNE ADRESY WWW </a:t>
            </a:r>
            <a:r>
              <a:rPr lang="pl-PL" sz="4000" b="1" dirty="0" smtClean="0"/>
              <a:t> </a:t>
            </a:r>
            <a:endParaRPr lang="pl-PL" sz="40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pl-PL" dirty="0" smtClean="0">
              <a:hlinkClick r:id="rId2"/>
            </a:endParaRPr>
          </a:p>
          <a:p>
            <a:r>
              <a:rPr lang="pl-PL" dirty="0">
                <a:hlinkClick r:id="rId2"/>
              </a:rPr>
              <a:t>https://</a:t>
            </a:r>
            <a:r>
              <a:rPr lang="pl-PL" dirty="0" smtClean="0">
                <a:hlinkClick r:id="rId2"/>
              </a:rPr>
              <a:t>cke.gov.pl/egzamin-osmoklasisty/</a:t>
            </a:r>
            <a:endParaRPr lang="pl-PL" dirty="0" smtClean="0"/>
          </a:p>
          <a:p>
            <a:r>
              <a:rPr lang="pl-PL" dirty="0" smtClean="0"/>
              <a:t> </a:t>
            </a:r>
            <a:r>
              <a:rPr lang="pl-PL" dirty="0"/>
              <a:t>Centralna Komisja Egzaminacyjna </a:t>
            </a:r>
            <a:endParaRPr lang="pl-PL" dirty="0" smtClean="0"/>
          </a:p>
          <a:p>
            <a:endParaRPr lang="pl-PL" dirty="0"/>
          </a:p>
          <a:p>
            <a:r>
              <a:rPr lang="pl-PL" dirty="0">
                <a:hlinkClick r:id="rId3"/>
              </a:rPr>
              <a:t>https://oke.wroc.pl</a:t>
            </a:r>
            <a:r>
              <a:rPr lang="pl-PL" dirty="0" smtClean="0">
                <a:hlinkClick r:id="rId3"/>
              </a:rPr>
              <a:t>/</a:t>
            </a:r>
            <a:endParaRPr lang="pl-PL" dirty="0" smtClean="0"/>
          </a:p>
          <a:p>
            <a:r>
              <a:rPr lang="pl-PL" dirty="0" smtClean="0"/>
              <a:t>Okręgowa Komisja Egzaminacyjna we Wrocławiu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49585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b="1" dirty="0" smtClean="0">
                <a:latin typeface="+mn-lt"/>
              </a:rPr>
              <a:t>Dlaczego przeprowadza się egzamin ósmoklasisty?</a:t>
            </a:r>
            <a:endParaRPr lang="pl-PL" b="1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dirty="0" smtClean="0"/>
              <a:t>Aby określić poziom wykształcenia uczniów w zakresie przedmiotów objętych egzaminem, zastąpić nim egzamin do szkół ponadpodstawowych, w których podczas rekrutacji są brane pod uwagę wyniki egzaminu.</a:t>
            </a:r>
          </a:p>
          <a:p>
            <a:pPr algn="just"/>
            <a:r>
              <a:rPr lang="pl-PL" dirty="0" smtClean="0"/>
              <a:t> Podstawy prawne do przeprowadzenia egzaminu to przede wszystkim dwa akty prawne: Ustawa z dnia         7września 1991 r. o systemie oświaty http://dziennikustaw.gov.pl/du/1991/s/95/425 Rozporządzenie Ministra Edukacji Narodowej z dnia      1sierpnia 2017 r. w sprawie szczegółowych warunków       i sposobu przeprowadzania egzaminu ósmoklasisty http://dziennikustaw.gov.pl/du/2017/1512/1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 smtClean="0"/>
              <a:t>Bardzo Ważne!!!!!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683568" y="2132856"/>
            <a:ext cx="7632848" cy="4341096"/>
          </a:xfrm>
        </p:spPr>
        <p:txBody>
          <a:bodyPr/>
          <a:lstStyle/>
          <a:p>
            <a:r>
              <a:rPr lang="pl-PL" dirty="0"/>
              <a:t>Egzamin ósmoklasisty jest </a:t>
            </a:r>
            <a:r>
              <a:rPr lang="pl-PL" u="sng" dirty="0"/>
              <a:t>egzaminem obowiązkowym</a:t>
            </a:r>
            <a:r>
              <a:rPr lang="pl-PL" dirty="0"/>
              <a:t>, co oznacza, że każdy uczeń musi do niego przystąpić, aby ukończyć szkołę.</a:t>
            </a:r>
          </a:p>
          <a:p>
            <a:endParaRPr lang="pl-PL" dirty="0"/>
          </a:p>
          <a:p>
            <a:r>
              <a:rPr lang="pl-PL" dirty="0"/>
              <a:t>Nie jest określony minimalny wynik, jaki uczeń powinien uzyskać, dlatego </a:t>
            </a:r>
            <a:r>
              <a:rPr lang="pl-PL" u="sng" dirty="0"/>
              <a:t>egzaminu ósmoklasisty nie można nie zdać</a:t>
            </a:r>
            <a:r>
              <a:rPr lang="pl-PL" dirty="0"/>
              <a:t>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5674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b="1" dirty="0" smtClean="0">
                <a:latin typeface="+mn-lt"/>
              </a:rPr>
              <a:t>Jakie przedmioty będą na egzaminie ósmoklasisty?</a:t>
            </a:r>
            <a:endParaRPr lang="pl-PL" b="1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pl-PL" sz="2500" dirty="0" smtClean="0"/>
          </a:p>
          <a:p>
            <a:pPr marL="0" indent="0" algn="just">
              <a:buNone/>
            </a:pPr>
            <a:r>
              <a:rPr lang="pl-PL" sz="2800" dirty="0" smtClean="0"/>
              <a:t>Młodzież będzie zdawać egzamin z trzech przedmiotów:</a:t>
            </a:r>
          </a:p>
          <a:p>
            <a:pPr algn="just"/>
            <a:r>
              <a:rPr lang="pl-PL" sz="2800" dirty="0" smtClean="0"/>
              <a:t> język polski, </a:t>
            </a:r>
          </a:p>
          <a:p>
            <a:pPr algn="just"/>
            <a:r>
              <a:rPr lang="pl-PL" sz="2800" dirty="0" smtClean="0"/>
              <a:t>matematyka,</a:t>
            </a:r>
          </a:p>
          <a:p>
            <a:pPr algn="just"/>
            <a:r>
              <a:rPr lang="pl-PL" sz="2800" dirty="0" smtClean="0"/>
              <a:t> język obcy nowożytny, przy czym może to być tylko ten język, którego dziecko uczyło się obowiązkowo.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7467600" cy="796950"/>
          </a:xfrm>
        </p:spPr>
        <p:txBody>
          <a:bodyPr/>
          <a:lstStyle/>
          <a:p>
            <a:r>
              <a:rPr lang="pl-PL" dirty="0"/>
              <a:t> </a:t>
            </a:r>
            <a:r>
              <a:rPr lang="pl-PL" b="1" dirty="0"/>
              <a:t>Kiedy odbędzie się egzamin?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456551" y="1417638"/>
            <a:ext cx="7715849" cy="505631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sz="2800" dirty="0"/>
              <a:t>Egzamin odbywa się w dwóch terminach:</a:t>
            </a:r>
          </a:p>
          <a:p>
            <a:r>
              <a:rPr lang="pl-PL" sz="2800" dirty="0"/>
              <a:t> w terminie głównym, w dniach </a:t>
            </a:r>
            <a:r>
              <a:rPr lang="pl-PL" sz="2800" dirty="0" smtClean="0"/>
              <a:t>25-27 maj 2021 </a:t>
            </a:r>
            <a:r>
              <a:rPr lang="pl-PL" sz="2800" dirty="0"/>
              <a:t>r.</a:t>
            </a:r>
          </a:p>
          <a:p>
            <a:r>
              <a:rPr lang="pl-PL" sz="2800" dirty="0"/>
              <a:t>  w terminie dodatkowym, który przypada w </a:t>
            </a:r>
            <a:r>
              <a:rPr lang="pl-PL" sz="2800" dirty="0" smtClean="0"/>
              <a:t>dniach:  </a:t>
            </a:r>
            <a:r>
              <a:rPr lang="pl-PL" sz="2800" dirty="0" smtClean="0"/>
              <a:t>16 - </a:t>
            </a:r>
            <a:r>
              <a:rPr lang="pl-PL" sz="2800" dirty="0" smtClean="0"/>
              <a:t>18 czerwiec 2021 </a:t>
            </a:r>
            <a:r>
              <a:rPr lang="pl-PL" sz="2800" dirty="0"/>
              <a:t>r.</a:t>
            </a:r>
          </a:p>
          <a:p>
            <a:endParaRPr lang="pl-PL" sz="2800" dirty="0"/>
          </a:p>
          <a:p>
            <a:r>
              <a:rPr lang="pl-PL" sz="2800" dirty="0"/>
              <a:t>Uczeń, który z przyczyn losowych lub zdrowotnych nie ‎przystąpi do egzaminu w </a:t>
            </a:r>
            <a:r>
              <a:rPr lang="pl-PL" sz="2800" dirty="0" smtClean="0"/>
              <a:t>czerwcu, </a:t>
            </a:r>
            <a:r>
              <a:rPr lang="pl-PL" sz="2800" dirty="0"/>
              <a:t>przystępuje do niego w </a:t>
            </a:r>
            <a:r>
              <a:rPr lang="pl-PL" sz="2800" dirty="0" smtClean="0"/>
              <a:t>lipcu.</a:t>
            </a:r>
            <a:r>
              <a:rPr lang="pl-PL" sz="2800" dirty="0"/>
              <a:t>‎</a:t>
            </a:r>
          </a:p>
          <a:p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1618694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b="1" dirty="0" smtClean="0">
                <a:latin typeface="+mn-lt"/>
              </a:rPr>
              <a:t>Jak będzie przebiegał egzamin?</a:t>
            </a:r>
            <a:endParaRPr lang="pl-PL" b="1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500" dirty="0" smtClean="0"/>
              <a:t>Egzamin ósmoklasisty jest przeprowadzany przez trzy kolejne dni:</a:t>
            </a:r>
          </a:p>
          <a:p>
            <a:pPr algn="just"/>
            <a:r>
              <a:rPr lang="pl-PL" sz="2500" dirty="0" smtClean="0"/>
              <a:t>pierwszego dnia – egzamin z języka polskiego, który trwa 120 minut</a:t>
            </a:r>
          </a:p>
          <a:p>
            <a:pPr algn="just"/>
            <a:r>
              <a:rPr lang="pl-PL" sz="2500" dirty="0" smtClean="0"/>
              <a:t>drugiego dnia – egzamin z matematyki, który trwa 100 minut</a:t>
            </a:r>
          </a:p>
          <a:p>
            <a:pPr algn="just"/>
            <a:r>
              <a:rPr lang="pl-PL" sz="2500" dirty="0" smtClean="0"/>
              <a:t>trzeciego dnia – egzamin z języka obcego nowożytnego, </a:t>
            </a:r>
            <a:r>
              <a:rPr lang="pl-PL" dirty="0" smtClean="0"/>
              <a:t>który </a:t>
            </a:r>
            <a:r>
              <a:rPr lang="pl-PL" dirty="0"/>
              <a:t>trwa 9</a:t>
            </a:r>
            <a:r>
              <a:rPr lang="pl-PL" dirty="0" smtClean="0"/>
              <a:t>0 </a:t>
            </a:r>
            <a:r>
              <a:rPr lang="pl-PL" dirty="0"/>
              <a:t>minut</a:t>
            </a:r>
          </a:p>
          <a:p>
            <a:pPr algn="just"/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b="1" dirty="0" smtClean="0">
                <a:latin typeface="+mn-lt"/>
              </a:rPr>
              <a:t>Co dziecko powinno zabrać na egzamin?</a:t>
            </a:r>
            <a:endParaRPr lang="pl-PL" b="1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457200" y="1988840"/>
            <a:ext cx="7467600" cy="4485112"/>
          </a:xfrm>
        </p:spPr>
        <p:txBody>
          <a:bodyPr/>
          <a:lstStyle/>
          <a:p>
            <a:pPr algn="just"/>
            <a:r>
              <a:rPr lang="pl-PL" sz="2500" dirty="0"/>
              <a:t>Na egzamin uczeń przynosi ze sobą wyłącznie przybory do pisania: pióro lub długopis ‎z czarnym tuszem/atramentem, a w przypadku egzaminu matematyki również linijkę</a:t>
            </a:r>
            <a:r>
              <a:rPr lang="pl-PL" sz="2500" dirty="0" smtClean="0"/>
              <a:t>.‎</a:t>
            </a:r>
            <a:endParaRPr lang="pl-PL" sz="2500" dirty="0"/>
          </a:p>
          <a:p>
            <a:pPr algn="just"/>
            <a:r>
              <a:rPr lang="pl-PL" sz="2500" dirty="0"/>
              <a:t>Na egzaminie nie można korzystać z kalkulatora oraz słowników. Nie wolno także przynosić ‎i używać żadnych urządzeń telekomunikacyjnych.‎</a:t>
            </a:r>
          </a:p>
          <a:p>
            <a:pPr algn="just"/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b="1" dirty="0" smtClean="0">
                <a:latin typeface="+mn-lt"/>
              </a:rPr>
              <a:t>Kto  może być zwolniony z egzaminu</a:t>
            </a:r>
            <a:r>
              <a:rPr lang="pl-PL" b="1" dirty="0">
                <a:latin typeface="+mn-lt"/>
              </a:rPr>
              <a:t/>
            </a:r>
            <a:br>
              <a:rPr lang="pl-PL" b="1" dirty="0">
                <a:latin typeface="+mn-lt"/>
              </a:rPr>
            </a:br>
            <a:endParaRPr lang="pl-PL" b="1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7467600" cy="5277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sz="27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pl-PL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Laureaci i finaliści konkursów:</a:t>
            </a:r>
          </a:p>
          <a:p>
            <a:pPr marL="0" indent="0" algn="ctr">
              <a:buNone/>
            </a:pPr>
            <a:r>
              <a:rPr lang="pl-PL" sz="2000" dirty="0" smtClean="0"/>
              <a:t>Uczeń, który jest laureatem lub finalistą olimpiady przedmiotowej lub laureatem konkursu ‎przedmiotowego o zasięgu wojewódzkim </a:t>
            </a:r>
          </a:p>
          <a:p>
            <a:pPr marL="0" indent="0" algn="ctr">
              <a:buNone/>
            </a:pPr>
            <a:r>
              <a:rPr lang="pl-PL" sz="2000" dirty="0" smtClean="0"/>
              <a:t>i </a:t>
            </a:r>
            <a:r>
              <a:rPr lang="pl-PL" sz="2000" dirty="0" err="1" smtClean="0"/>
              <a:t>ponadwojewódzkim</a:t>
            </a:r>
            <a:r>
              <a:rPr lang="pl-PL" sz="2000" dirty="0" smtClean="0"/>
              <a:t>, organizowanych ‎z zakresu jednego </a:t>
            </a:r>
          </a:p>
          <a:p>
            <a:pPr marL="0" indent="0" algn="ctr">
              <a:buNone/>
            </a:pPr>
            <a:r>
              <a:rPr lang="pl-PL" sz="2000" dirty="0" smtClean="0"/>
              <a:t>z przedmiotów objętych egzaminem ósmoklasisty jest zwolniony ‎</a:t>
            </a:r>
          </a:p>
          <a:p>
            <a:pPr marL="0" indent="0" algn="ctr">
              <a:buNone/>
            </a:pPr>
            <a:r>
              <a:rPr lang="pl-PL" sz="2000" dirty="0" smtClean="0"/>
              <a:t>z egzaminu z danego przedmiotu. </a:t>
            </a:r>
          </a:p>
          <a:p>
            <a:pPr marL="0" indent="0" algn="ctr">
              <a:buNone/>
            </a:pPr>
            <a:r>
              <a:rPr lang="pl-PL" sz="2000" b="1" dirty="0" smtClean="0"/>
              <a:t>Zwolnienie jest równoznaczne z uzyskaniem        </a:t>
            </a:r>
          </a:p>
          <a:p>
            <a:pPr marL="0" indent="0" algn="ctr">
              <a:buNone/>
            </a:pPr>
            <a:r>
              <a:rPr lang="pl-PL" sz="2000" b="1" dirty="0" smtClean="0"/>
              <a:t>‎z przedmiotu najwyższego wyniku.‎</a:t>
            </a:r>
          </a:p>
          <a:p>
            <a:pPr marL="0" indent="0" algn="ctr">
              <a:buNone/>
            </a:pPr>
            <a:r>
              <a:rPr lang="pl-PL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Uczniowie ze specjalnymi potrzebami edukacyjnymi</a:t>
            </a:r>
            <a:r>
              <a:rPr lang="pl-PL" sz="2000" dirty="0"/>
              <a:t>, w tym uczniowie niepełnosprawni, ‎niedostosowani społecznie oraz zagrożeni niedostosowaniem społecznym, oraz uczniowie, o których mowa w art. 165 ust. 1 ustawy z dnia 14 grudnia 2016 r. </a:t>
            </a:r>
            <a:r>
              <a:rPr lang="pl-PL" sz="2000" i="1" dirty="0"/>
              <a:t>Prawo oświatowe</a:t>
            </a:r>
            <a:r>
              <a:rPr lang="pl-PL" sz="2000" dirty="0"/>
              <a:t>(cudzoziemcy) przystępują do ‎egzaminu ósmoklasisty w warunkach i/lub formach dostosowanych do ich potrzeb.</a:t>
            </a:r>
            <a:endParaRPr lang="pl-PL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95536" y="0"/>
            <a:ext cx="7807646" cy="4896544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 rot="10800000" flipV="1">
            <a:off x="1403648" y="4875981"/>
            <a:ext cx="59046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000" b="1" dirty="0"/>
              <a:t>Przykładowe zadania wraz z rozwiązaniami można znaleźć w informatorach o egzaminie </a:t>
            </a:r>
            <a:r>
              <a:rPr lang="pl-PL" sz="2000" b="1" dirty="0" smtClean="0"/>
              <a:t>ósmoklasisty</a:t>
            </a:r>
          </a:p>
          <a:p>
            <a:pPr algn="ctr"/>
            <a:r>
              <a:rPr lang="pl-PL" sz="2000" b="1" dirty="0" smtClean="0"/>
              <a:t> </a:t>
            </a:r>
            <a:r>
              <a:rPr lang="pl-PL" sz="2000" b="1" dirty="0"/>
              <a:t>z poszczególnych przedmiotów</a:t>
            </a:r>
          </a:p>
        </p:txBody>
      </p:sp>
    </p:spTree>
    <p:extLst>
      <p:ext uri="{BB962C8B-B14F-4D97-AF65-F5344CB8AC3E}">
        <p14:creationId xmlns:p14="http://schemas.microsoft.com/office/powerpoint/2010/main" val="367220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ykusz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 — klasyczny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ykusz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323</TotalTime>
  <Words>675</Words>
  <Application>Microsoft Office PowerPoint</Application>
  <PresentationFormat>Pokaz na ekranie (4:3)</PresentationFormat>
  <Paragraphs>66</Paragraphs>
  <Slides>13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8" baseType="lpstr">
      <vt:lpstr>Arial</vt:lpstr>
      <vt:lpstr>Times New Roman</vt:lpstr>
      <vt:lpstr>Wingdings</vt:lpstr>
      <vt:lpstr>Wingdings 2</vt:lpstr>
      <vt:lpstr>Wykusz</vt:lpstr>
      <vt:lpstr>PRAKTYCZNY PRZEWODNIK DLA RODZICÓW I NIE TYLKO 2020/2021</vt:lpstr>
      <vt:lpstr>Dlaczego przeprowadza się egzamin ósmoklasisty?</vt:lpstr>
      <vt:lpstr>Bardzo Ważne!!!!!</vt:lpstr>
      <vt:lpstr>Jakie przedmioty będą na egzaminie ósmoklasisty?</vt:lpstr>
      <vt:lpstr> Kiedy odbędzie się egzamin?</vt:lpstr>
      <vt:lpstr>Jak będzie przebiegał egzamin?</vt:lpstr>
      <vt:lpstr>Co dziecko powinno zabrać na egzamin?</vt:lpstr>
      <vt:lpstr>Kto  może być zwolniony z egzaminu </vt:lpstr>
      <vt:lpstr>Prezentacja programu PowerPoint</vt:lpstr>
      <vt:lpstr>Arkusz egzaminacyjny do egzaminu ósmoklasisty z języka polskiego, matematyki i języka obcego nowożytnego–schemat</vt:lpstr>
      <vt:lpstr>Co wolno, a czego nie wolno na egzaminie?</vt:lpstr>
      <vt:lpstr>Wyniki i zaświadczenia </vt:lpstr>
      <vt:lpstr>PRZYDATNE ADRESY WWW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PRAKTYCZNY PRZEWODNIK DLA RODZICÓW I NIE TYLKO</dc:title>
  <dc:creator>GRZEGORZ</dc:creator>
  <cp:lastModifiedBy>Admin</cp:lastModifiedBy>
  <cp:revision>35</cp:revision>
  <dcterms:created xsi:type="dcterms:W3CDTF">2019-01-06T14:52:00Z</dcterms:created>
  <dcterms:modified xsi:type="dcterms:W3CDTF">2021-02-22T08:44:03Z</dcterms:modified>
</cp:coreProperties>
</file>